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70" r:id="rId5"/>
    <p:sldId id="257" r:id="rId6"/>
    <p:sldId id="272" r:id="rId7"/>
    <p:sldId id="271" r:id="rId8"/>
    <p:sldId id="259" r:id="rId9"/>
    <p:sldId id="261" r:id="rId10"/>
    <p:sldId id="262" r:id="rId11"/>
    <p:sldId id="263" r:id="rId12"/>
    <p:sldId id="264" r:id="rId13"/>
    <p:sldId id="265" r:id="rId14"/>
    <p:sldId id="260" r:id="rId15"/>
    <p:sldId id="266" r:id="rId16"/>
    <p:sldId id="267" r:id="rId17"/>
    <p:sldId id="268" r:id="rId18"/>
    <p:sldId id="269" r:id="rId19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6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12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46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255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9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49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09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2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3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781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4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5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861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dirty="0" smtClean="0"/>
              <a:t> №2. Зертханалық сабақ: Шеміршекті балықтардың сыртқы және ішкі құрылым ерекшеліктері. Қаңқасы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14686"/>
            <a:ext cx="9144000" cy="364331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Акуланың сыртқы құрылысы, тері жамылғысы, бұлшық-ет жүйесі, тірек қаңқасы, асқорыту, қантасымалдау, зәр-жыныс жүйесі, көбеюі жүйелерімен таныстыру.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smtClean="0">
                <a:latin typeface="Times New Roman" pitchFamily="18" charset="0"/>
                <a:cs typeface="Times New Roman" pitchFamily="18" charset="0"/>
              </a:rPr>
              <a:t>Есжанов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Б.Е., Мұсабеков Қ.С.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биология ғылымдарының  кандидаттары</a:t>
            </a: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dirty="0" smtClean="0"/>
              <a:t>Бас қаңқасы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29132"/>
            <a:ext cx="5143504" cy="242886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dirty="0" smtClean="0"/>
              <a:t>      1– рострум (тұмсығы), 2–иіс сезу қапшығы, 3–көзшарасы, 4–есту бөлімі, </a:t>
            </a:r>
          </a:p>
          <a:p>
            <a:pPr>
              <a:buNone/>
            </a:pPr>
            <a:r>
              <a:rPr lang="kk-KZ" dirty="0" smtClean="0"/>
              <a:t>      5–шүйде бөлімі, </a:t>
            </a:r>
            <a:r>
              <a:rPr lang="kk-KZ" dirty="0" smtClean="0">
                <a:solidFill>
                  <a:srgbClr val="FF0000"/>
                </a:solidFill>
              </a:rPr>
              <a:t>6– таңдай-шаршы шеміршег</a:t>
            </a:r>
            <a:r>
              <a:rPr lang="kk-KZ" dirty="0" smtClean="0"/>
              <a:t>і, </a:t>
            </a:r>
            <a:r>
              <a:rPr lang="kk-KZ" dirty="0" smtClean="0">
                <a:solidFill>
                  <a:srgbClr val="FF0000"/>
                </a:solidFill>
              </a:rPr>
              <a:t>7–Меккель шеміршегі</a:t>
            </a:r>
            <a:r>
              <a:rPr lang="kk-KZ" dirty="0" smtClean="0"/>
              <a:t>, </a:t>
            </a:r>
          </a:p>
          <a:p>
            <a:pPr>
              <a:buNone/>
            </a:pPr>
            <a:r>
              <a:rPr lang="kk-KZ" dirty="0" smtClean="0"/>
              <a:t>      </a:t>
            </a:r>
            <a:r>
              <a:rPr lang="kk-KZ" dirty="0" smtClean="0">
                <a:solidFill>
                  <a:srgbClr val="0070C0"/>
                </a:solidFill>
              </a:rPr>
              <a:t>8–гиомандибуляре, 9–гиоид, 10–тіласты доғасының копуласы</a:t>
            </a:r>
            <a:r>
              <a:rPr lang="kk-KZ" dirty="0" smtClean="0"/>
              <a:t>, 11–желбезек доғалары (I-V), 12–желбезек талшықтары, 13–ерін шеміршектері, 14–жақ буыны, 15–байланыс сіңір, 16–тістер.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r="47105" b="28990"/>
          <a:stretch>
            <a:fillRect/>
          </a:stretch>
        </p:blipFill>
        <p:spPr bwMode="auto">
          <a:xfrm>
            <a:off x="500034" y="142873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143504" y="785795"/>
            <a:ext cx="4000496" cy="61863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Спланхнокраниум немесе бассүйектің висцеральды бөлімі 3 доғадан: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жақ доғасы,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тіласты доғасы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желбезек доғасынан тұрады. Жақ доғасы үстіңгі жақтан және астыңғы жақтан түзілген.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Үстіңгі жақ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ғана шеміршек –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таңдай-шаршы шеміршектен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астыңғы жақ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ғана шеміршектен –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Меккель шеміршегінен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тұрады.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Тіласты доғасы 3 элементтен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үстіңгі жұп гиомандибуляре, жұп гиоид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және соңғысын байланыстыратын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тақ копуладан 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тұрады. Желбезек доғасын 5-7 жұп желбезектер құрайды. Спланхнокраниум элементтері ми сауытымен 3 түрлі жолмен байланысады. Олар: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амфистилия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гиостилия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(скаттар) және </a:t>
            </a:r>
            <a:r>
              <a:rPr kumimoji="0" lang="kk-K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аутостилия</a:t>
            </a:r>
            <a:r>
              <a:rPr kumimoji="0" lang="kk-K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(химералар).</a:t>
            </a:r>
            <a:endParaRPr kumimoji="0" lang="kk-K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4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5"/>
            <a:ext cx="350046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4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00042"/>
            <a:ext cx="407196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3429000"/>
          <a:ext cx="9144000" cy="1285884"/>
        </p:xfrm>
        <a:graphic>
          <a:graphicData uri="http://schemas.openxmlformats.org/drawingml/2006/table">
            <a:tbl>
              <a:tblPr/>
              <a:tblGrid>
                <a:gridCol w="4571523"/>
                <a:gridCol w="4572477"/>
              </a:tblGrid>
              <a:tr h="12858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Акуланың гетероцеркалды құйрық жүзбеқанаты:</a:t>
                      </a:r>
                      <a:r>
                        <a:rPr lang="kk-KZ" sz="1200" dirty="0">
                          <a:latin typeface="Times New Roman"/>
                          <a:ea typeface="Calibri"/>
                          <a:cs typeface="Times New Roman"/>
                        </a:rPr>
                        <a:t> 1 – үстіңгі қалақ, 2 – құйрық жүзбеқанатының астыңғы қалағы, 3 – омыртқа жотасы, 4 – арқаүсті шеміршектер, 5 – арқаасты шеміршектер, 6 – эластотрихиялар.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b="1" dirty="0">
                          <a:latin typeface="Times New Roman"/>
                          <a:ea typeface="Calibri"/>
                          <a:cs typeface="Times New Roman"/>
                        </a:rPr>
                        <a:t>Акуланың алдыңғы аяқтарының белдеуі мен кеуде жүзбеқанатының қаңқасы:</a:t>
                      </a:r>
                      <a:r>
                        <a:rPr lang="kk-KZ" sz="1200" dirty="0">
                          <a:latin typeface="Times New Roman"/>
                          <a:ea typeface="Calibri"/>
                          <a:cs typeface="Times New Roman"/>
                        </a:rPr>
                        <a:t> 1 – белдеудің жауырын бөлімі, 2 - белдеудің коракоид бөлімі, 3 – буын өсіндісі, 4 – кеуде жүзбеқанаты қаңқасының базалды шеміршектері, 5 – радиалды шеміршектер қатары, 6 - эластотрихиялар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571612"/>
            <a:ext cx="4929222" cy="492922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kk-KZ" b="1" dirty="0" smtClean="0"/>
              <a:t>    Акуланың жамбас белдеуі және құрсақ жүзбеқанатының қаңқасы: </a:t>
            </a:r>
          </a:p>
          <a:p>
            <a:pPr algn="ctr">
              <a:buNone/>
            </a:pPr>
            <a:r>
              <a:rPr lang="kk-KZ" b="1" dirty="0" smtClean="0"/>
              <a:t>А</a:t>
            </a:r>
            <a:r>
              <a:rPr lang="kk-KZ" dirty="0" smtClean="0"/>
              <a:t> – аналық акуланың жүзбеқанаты, </a:t>
            </a:r>
          </a:p>
          <a:p>
            <a:pPr algn="ctr">
              <a:buNone/>
            </a:pPr>
            <a:r>
              <a:rPr lang="kk-KZ" b="1" dirty="0" smtClean="0"/>
              <a:t>Ә</a:t>
            </a:r>
            <a:r>
              <a:rPr lang="kk-KZ" dirty="0" smtClean="0"/>
              <a:t> – аталық акуланың жүзбеқанаты.</a:t>
            </a:r>
          </a:p>
          <a:p>
            <a:pPr algn="ctr">
              <a:buNone/>
            </a:pPr>
            <a:r>
              <a:rPr lang="kk-KZ" dirty="0" smtClean="0"/>
              <a:t> </a:t>
            </a:r>
            <a:endParaRPr lang="ru-RU" dirty="0" smtClean="0"/>
          </a:p>
          <a:p>
            <a:r>
              <a:rPr lang="kk-KZ" dirty="0" smtClean="0"/>
              <a:t>1 – жамбас тақтайшасы, </a:t>
            </a:r>
          </a:p>
          <a:p>
            <a:r>
              <a:rPr lang="kk-KZ" dirty="0" smtClean="0"/>
              <a:t>2 – құрсақ жүзбеқанатының базалды шеміршегі, </a:t>
            </a:r>
          </a:p>
          <a:p>
            <a:r>
              <a:rPr lang="kk-KZ" dirty="0" smtClean="0"/>
              <a:t>3 – радиалды шеміршектер, </a:t>
            </a:r>
          </a:p>
          <a:p>
            <a:r>
              <a:rPr lang="kk-KZ" dirty="0" smtClean="0"/>
              <a:t>4 – аталық акуланың жүзбеқанаты базалды шеміршегінің шағылысу өсіндісі (птеригоподия),</a:t>
            </a:r>
          </a:p>
          <a:p>
            <a:r>
              <a:rPr lang="kk-KZ" dirty="0" smtClean="0"/>
              <a:t> 5 – эластотрихиялар.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43050"/>
            <a:ext cx="2960165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Акуланың сыртқы және ішкі құрылысы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000108"/>
            <a:ext cx="3786182" cy="58578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kk-KZ" dirty="0" smtClean="0"/>
              <a:t>       </a:t>
            </a:r>
          </a:p>
          <a:p>
            <a:pPr indent="0">
              <a:lnSpc>
                <a:spcPct val="120000"/>
              </a:lnSpc>
              <a:buNone/>
            </a:pPr>
            <a:r>
              <a:rPr lang="kk-KZ" sz="4300" dirty="0" smtClean="0">
                <a:cs typeface="Aharoni" pitchFamily="2" charset="-79"/>
              </a:rPr>
              <a:t>1 – рострум (тұмсығы), 2 – танау тесігі, 3 – бүрікпе, 4 – желбезек саңылаулары, 5 – бірінші арқа қанаты, 6 – кеуде қанаты, </a:t>
            </a:r>
          </a:p>
          <a:p>
            <a:pPr indent="0">
              <a:lnSpc>
                <a:spcPct val="120000"/>
              </a:lnSpc>
              <a:buNone/>
            </a:pPr>
            <a:r>
              <a:rPr lang="kk-KZ" sz="4300" dirty="0" smtClean="0">
                <a:cs typeface="Aharoni" pitchFamily="2" charset="-79"/>
              </a:rPr>
              <a:t>7 – құрсақ қанаты, 8 – екінші арқа қанаты, 9 – гетероцеркалды типті  құйрық қанаты, 10 – алдыңғы ми, 11 – ортаңғы ми, 12 – артқы ми, </a:t>
            </a:r>
          </a:p>
          <a:p>
            <a:pPr indent="0">
              <a:lnSpc>
                <a:spcPct val="120000"/>
              </a:lnSpc>
              <a:buNone/>
            </a:pPr>
            <a:r>
              <a:rPr lang="kk-KZ" sz="4300" dirty="0" smtClean="0">
                <a:cs typeface="Aharoni" pitchFamily="2" charset="-79"/>
              </a:rPr>
              <a:t> 13 – жүрек, 14 – құрсақ қолқасы (аортасы), 15 – алып келуші желбезек артериялары, 16 – алып кетуші желбезек артериялары, </a:t>
            </a:r>
          </a:p>
          <a:p>
            <a:pPr indent="0">
              <a:lnSpc>
                <a:spcPct val="120000"/>
              </a:lnSpc>
              <a:buNone/>
            </a:pPr>
            <a:r>
              <a:rPr lang="kk-KZ" sz="4300" dirty="0" smtClean="0">
                <a:cs typeface="Aharoni" pitchFamily="2" charset="-79"/>
              </a:rPr>
              <a:t>17 – арқа аортасы, 18 - аталық жыныс безі, 19 – бауыр, </a:t>
            </a:r>
          </a:p>
          <a:p>
            <a:pPr indent="0">
              <a:lnSpc>
                <a:spcPct val="120000"/>
              </a:lnSpc>
              <a:buNone/>
            </a:pPr>
            <a:r>
              <a:rPr lang="kk-KZ" sz="4300" dirty="0" smtClean="0">
                <a:cs typeface="Aharoni" pitchFamily="2" charset="-79"/>
              </a:rPr>
              <a:t>20 – қарын, 21 –ұйқы безі, </a:t>
            </a:r>
          </a:p>
          <a:p>
            <a:pPr indent="0">
              <a:lnSpc>
                <a:spcPct val="120000"/>
              </a:lnSpc>
              <a:buNone/>
            </a:pPr>
            <a:r>
              <a:rPr lang="kk-KZ" sz="4300" dirty="0" smtClean="0">
                <a:cs typeface="Aharoni" pitchFamily="2" charset="-79"/>
              </a:rPr>
              <a:t>22 – ішек, 23 – спиралды қатпар (клапан), 24 – ректалды без, </a:t>
            </a:r>
          </a:p>
          <a:p>
            <a:pPr indent="0">
              <a:lnSpc>
                <a:spcPct val="120000"/>
              </a:lnSpc>
              <a:buNone/>
            </a:pPr>
            <a:r>
              <a:rPr lang="kk-KZ" sz="4300" dirty="0" smtClean="0">
                <a:cs typeface="Aharoni" pitchFamily="2" charset="-79"/>
              </a:rPr>
              <a:t>25 – клоака, 26 – мезонефрос (денелік) бүйрек, 27 – көкбауыр, </a:t>
            </a:r>
          </a:p>
          <a:p>
            <a:pPr indent="0">
              <a:lnSpc>
                <a:spcPct val="120000"/>
              </a:lnSpc>
              <a:buNone/>
            </a:pPr>
            <a:r>
              <a:rPr lang="kk-KZ" sz="4300" dirty="0" smtClean="0">
                <a:cs typeface="Aharoni" pitchFamily="2" charset="-79"/>
              </a:rPr>
              <a:t>28 – құйрық артериясы, </a:t>
            </a:r>
          </a:p>
          <a:p>
            <a:pPr indent="0">
              <a:lnSpc>
                <a:spcPct val="120000"/>
              </a:lnSpc>
              <a:buNone/>
            </a:pPr>
            <a:r>
              <a:rPr lang="kk-KZ" sz="4300" dirty="0" smtClean="0">
                <a:cs typeface="Aharoni" pitchFamily="2" charset="-79"/>
              </a:rPr>
              <a:t>29 – құйрық венасы</a:t>
            </a:r>
            <a:endParaRPr lang="ru-RU" sz="4300" dirty="0">
              <a:cs typeface="Aharoni" pitchFamily="2" charset="-79"/>
            </a:endParaRPr>
          </a:p>
        </p:txBody>
      </p:sp>
      <p:pic>
        <p:nvPicPr>
          <p:cNvPr id="1026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845" y="1643050"/>
            <a:ext cx="437342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k-KZ" sz="2800" b="1" dirty="0" smtClean="0"/>
              <a:t>Акуланың қантасымалдау жүйесінің үлгісі </a:t>
            </a:r>
            <a:br>
              <a:rPr lang="kk-KZ" sz="2800" b="1" dirty="0" smtClean="0"/>
            </a:br>
            <a:r>
              <a:rPr lang="kk-KZ" sz="2800" dirty="0" smtClean="0"/>
              <a:t>(ақ түспен – артерия қантамырлары, қара түспен – вена қантамырлары көрсетілген)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21455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kk-KZ" dirty="0" smtClean="0"/>
              <a:t>              1 – венозды қойнау, 2 – құлақша, 3 – қарынша, 4 – артериалды конус, 5 –құрсақ аортасы, 6 – сол жақ алып келуші желбезек артериялары, 7 – сол жақ алып кетуші желбезек артериялары, 8 – сол жақ ұйқы артериясы, 9 – арқа аортасы, 10 – сол жақ бұғана асты артериясы, 11 – құрсақ қуысының артериялары, 12 – құйрық артериясы, 13 -  құйрық венасы, 14 - сол жақ бүйрек қақпа венасы 15 – сол жақ бүйрек, 16 – сол жақ артқы кардиналды вена, 17 – сол жақ алдыңғы кардиналды вена, 18 – сол жақ Кювье өзегі, 19 – сол жақ бүйір венасы, 20 – сол жақ бұғана асты венасы, 21 – бауыр қақпа венасы, 22 – бауыр, 23 – бауыр венасы, 24 – қарын, 25 – ішек, 26 – көкбауыр, 27 – жыныс безі.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3554" name="Рисунок 1" descr="Описание: Схема кровеносной системы акулы (Selachomorpha), фото фотография картинка рисунок"/>
          <p:cNvPicPr>
            <a:picLocks noChangeAspect="1" noChangeArrowheads="1"/>
          </p:cNvPicPr>
          <p:nvPr/>
        </p:nvPicPr>
        <p:blipFill>
          <a:blip r:embed="rId2"/>
          <a:srcRect r="-2080" b="30692"/>
          <a:stretch>
            <a:fillRect/>
          </a:stretch>
        </p:blipFill>
        <p:spPr bwMode="auto">
          <a:xfrm>
            <a:off x="1071538" y="1785926"/>
            <a:ext cx="7000924" cy="266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3200" dirty="0" smtClean="0"/>
              <a:t>Акуланың зәр-жыныс жүйесінің сызбанұсқасы</a:t>
            </a:r>
            <a:endParaRPr lang="ru-RU" sz="3200" dirty="0"/>
          </a:p>
        </p:txBody>
      </p:sp>
      <p:pic>
        <p:nvPicPr>
          <p:cNvPr id="24578" name="Picture 2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95428"/>
            <a:ext cx="2357454" cy="439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4"/>
          <p:cNvPicPr>
            <a:picLocks noChangeAspect="1" noChangeArrowheads="1"/>
          </p:cNvPicPr>
          <p:nvPr/>
        </p:nvPicPr>
        <p:blipFill>
          <a:blip r:embed="rId3"/>
          <a:srcRect l="9261" r="1220" b="8740"/>
          <a:stretch>
            <a:fillRect/>
          </a:stretch>
        </p:blipFill>
        <p:spPr bwMode="auto">
          <a:xfrm>
            <a:off x="5500694" y="894183"/>
            <a:ext cx="2286016" cy="41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5357827"/>
            <a:ext cx="4572000" cy="1354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Акуланың аталығының зәр-жыныс жүйесінің сызбанұсқасы: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– бүйрек, 2 – несеп жолы, 3 – жәр-жыныс саңылауы, 4 – сол жақ аталық безі (оң жақ аталық безі көрсетілмеген), 5 – ұрық шығарушы каналдар, 6 – ұрық жолы, 7 –тұқым көпіршігі, 8 - өңеш, 9 – бауыр, 10 – құрсақ қанатының копулятивті өсіндісі, 11 – клоака қуысы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643438" y="5357826"/>
            <a:ext cx="4500562" cy="13542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Акуланың аналығының зәр-жыныс жүйесінің сызбанұсқасы: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– бүйрек, 2 – несеп жолы, 3 – несеп саңылауы, 4 – сол жақ жұмыртқа безі (оң жақ жұмыртқа безі көрсетілмеген), 5 – жұмыртқа жолы, 6 - екі жұмыртқа жолының ортақ воронкасы, 7 – қабық безі, 8 – «жатыр», 9 – жыныс тесігі</a:t>
            </a:r>
            <a:endParaRPr kumimoji="0" lang="kk-KZ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b="1" dirty="0" smtClean="0"/>
              <a:t>Жүйке жүйесі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29264"/>
            <a:ext cx="9144000" cy="14287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kk-KZ" b="1" dirty="0" smtClean="0"/>
              <a:t>      Акуланың миы: </a:t>
            </a:r>
          </a:p>
          <a:p>
            <a:pPr algn="ctr">
              <a:buNone/>
            </a:pPr>
            <a:r>
              <a:rPr lang="kk-KZ" b="1" dirty="0" smtClean="0"/>
              <a:t>А </a:t>
            </a:r>
            <a:r>
              <a:rPr lang="kk-KZ" dirty="0" smtClean="0"/>
              <a:t>– үстінен, </a:t>
            </a:r>
            <a:r>
              <a:rPr lang="kk-KZ" b="1" dirty="0" smtClean="0"/>
              <a:t>Ә</a:t>
            </a:r>
            <a:r>
              <a:rPr lang="kk-KZ" dirty="0" smtClean="0"/>
              <a:t> – астынан</a:t>
            </a:r>
          </a:p>
          <a:p>
            <a:pPr>
              <a:buNone/>
            </a:pPr>
            <a:r>
              <a:rPr lang="kk-KZ" dirty="0" smtClean="0"/>
              <a:t>        1 – иіс-сезу баданасы, 2 – мишық, 3 – аралық ми, 4 – эпифиз, 5 – гипофиз, 6 – ортаңғы мидың көру бөлігі, 7 – сопақша ми, 8 – жұлын, 9 – ортаңғы ми, 10 – төртінші қарынша қуысы, 11 – алдыңғы ми, I-XII – ми жүйкелері.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825790"/>
            <a:ext cx="5786478" cy="4546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kk-KZ" sz="3600" b="1" i="1" dirty="0" smtClean="0"/>
              <a:t>Шеміршекті балықтардың маңызы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29198"/>
            <a:ext cx="9144000" cy="142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kk-KZ" dirty="0" smtClean="0"/>
              <a:t>       Шеміршекті балықтардың кәсіптік аулауда алатын үлесі - 1,5-2 %. Австралия мен Жапонияда тамақ, Америка мен Европада сүйек ұнын алу үшін пайдаланады. Бауырында А витамині көп, майы техникада қолданады. Терісінен сумкалар, портфельдер, қыз-келіншектерге әдемі аяқ киімдер тігіледі.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21" descr="Хвостокол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882" y="1428737"/>
            <a:ext cx="2171886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Манта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428736"/>
            <a:ext cx="188268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5006/144163641.3c7/0_e5010_bef6d467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2928934"/>
            <a:ext cx="1875246" cy="1500198"/>
          </a:xfrm>
          <a:prstGeom prst="rect">
            <a:avLst/>
          </a:prstGeom>
          <a:noFill/>
        </p:spPr>
      </p:pic>
      <p:pic>
        <p:nvPicPr>
          <p:cNvPr id="9" name="Рисунок 18" descr="Орляк.jpg"/>
          <p:cNvPicPr>
            <a:picLocks noChangeAspect="1"/>
          </p:cNvPicPr>
          <p:nvPr/>
        </p:nvPicPr>
        <p:blipFill>
          <a:blip r:embed="rId5" cstate="print"/>
          <a:srcRect l="7291" t="4780" b="7141"/>
          <a:stretch>
            <a:fillRect/>
          </a:stretch>
        </p:blipFill>
        <p:spPr bwMode="auto">
          <a:xfrm>
            <a:off x="4983444" y="2928934"/>
            <a:ext cx="216032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Тигровая.jpg"/>
          <p:cNvPicPr>
            <a:picLocks noChangeAspect="1"/>
          </p:cNvPicPr>
          <p:nvPr/>
        </p:nvPicPr>
        <p:blipFill>
          <a:blip r:embed="rId6" cstate="print"/>
          <a:srcRect t="5911" b="11768"/>
          <a:stretch>
            <a:fillRect/>
          </a:stretch>
        </p:blipFill>
        <p:spPr>
          <a:xfrm>
            <a:off x="2544574" y="1428736"/>
            <a:ext cx="2314301" cy="1428760"/>
          </a:xfrm>
          <a:prstGeom prst="rect">
            <a:avLst/>
          </a:prstGeom>
        </p:spPr>
      </p:pic>
      <p:pic>
        <p:nvPicPr>
          <p:cNvPr id="11" name="Picture 2" descr="http://i.imgur.com/iu5n13c.jpg"/>
          <p:cNvPicPr>
            <a:picLocks noChangeAspect="1" noChangeArrowheads="1"/>
          </p:cNvPicPr>
          <p:nvPr/>
        </p:nvPicPr>
        <p:blipFill>
          <a:blip r:embed="rId7" cstate="print"/>
          <a:srcRect t="4724" b="3937"/>
          <a:stretch>
            <a:fillRect/>
          </a:stretch>
        </p:blipFill>
        <p:spPr bwMode="auto">
          <a:xfrm>
            <a:off x="342272" y="2786058"/>
            <a:ext cx="2229464" cy="1714512"/>
          </a:xfrm>
          <a:prstGeom prst="rect">
            <a:avLst/>
          </a:prstGeom>
          <a:noFill/>
        </p:spPr>
      </p:pic>
      <p:pic>
        <p:nvPicPr>
          <p:cNvPr id="12" name="Рисунок 4" descr="Акула китовая 1.jpg"/>
          <p:cNvPicPr>
            <a:picLocks noChangeAspect="1"/>
          </p:cNvPicPr>
          <p:nvPr/>
        </p:nvPicPr>
        <p:blipFill>
          <a:blip r:embed="rId8" cstate="print"/>
          <a:srcRect l="11574" b="22309"/>
          <a:stretch>
            <a:fillRect/>
          </a:stretch>
        </p:blipFill>
        <p:spPr bwMode="auto">
          <a:xfrm>
            <a:off x="2571736" y="2857496"/>
            <a:ext cx="2357454" cy="16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www.akulizm.ru/akvariumnye-akuly/full/akula-dekorativnaya-akvariumnaya.jpg"/>
          <p:cNvPicPr>
            <a:picLocks noChangeAspect="1" noChangeArrowheads="1"/>
          </p:cNvPicPr>
          <p:nvPr/>
        </p:nvPicPr>
        <p:blipFill>
          <a:blip r:embed="rId9" cstate="print"/>
          <a:srcRect t="4761" r="7143" b="7143"/>
          <a:stretch>
            <a:fillRect/>
          </a:stretch>
        </p:blipFill>
        <p:spPr bwMode="auto">
          <a:xfrm>
            <a:off x="357158" y="1428736"/>
            <a:ext cx="2214578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kk-KZ" b="1" dirty="0" smtClean="0"/>
              <a:t>Құрал-жабдықтар:</a:t>
            </a:r>
            <a:endParaRPr lang="ru-RU" dirty="0" smtClean="0"/>
          </a:p>
          <a:p>
            <a:pPr algn="ctr">
              <a:buNone/>
            </a:pPr>
            <a:r>
              <a:rPr lang="kk-KZ" b="1" dirty="0" smtClean="0"/>
              <a:t>І. Нағыз материалдар:</a:t>
            </a:r>
            <a:endParaRPr lang="ru-RU" dirty="0" smtClean="0"/>
          </a:p>
          <a:p>
            <a:r>
              <a:rPr lang="kk-KZ" dirty="0" smtClean="0"/>
              <a:t>1) формалинде қатырылған акула және скаттар</a:t>
            </a:r>
            <a:endParaRPr lang="ru-RU" dirty="0" smtClean="0"/>
          </a:p>
          <a:p>
            <a:pPr algn="ctr">
              <a:buNone/>
            </a:pPr>
            <a:r>
              <a:rPr lang="kk-KZ" b="1" dirty="0" smtClean="0"/>
              <a:t>ІІ. Препараттар:</a:t>
            </a:r>
            <a:endParaRPr lang="ru-RU" dirty="0" smtClean="0"/>
          </a:p>
          <a:p>
            <a:r>
              <a:rPr lang="kk-KZ" dirty="0" smtClean="0"/>
              <a:t>1) Шеміршекті балықтардың плокоидты препараты;</a:t>
            </a:r>
            <a:endParaRPr lang="ru-RU" dirty="0" smtClean="0"/>
          </a:p>
          <a:p>
            <a:pPr algn="ctr">
              <a:buNone/>
            </a:pPr>
            <a:r>
              <a:rPr lang="kk-KZ" b="1" dirty="0" smtClean="0"/>
              <a:t>ІІІ. Көрнекті құралдар:</a:t>
            </a:r>
            <a:endParaRPr lang="ru-RU" dirty="0" smtClean="0"/>
          </a:p>
          <a:p>
            <a:r>
              <a:rPr lang="kk-KZ" dirty="0" smtClean="0"/>
              <a:t>1. </a:t>
            </a:r>
            <a:r>
              <a:rPr lang="kk-KZ" b="1" dirty="0" smtClean="0"/>
              <a:t>Кестелер:</a:t>
            </a:r>
            <a:endParaRPr lang="ru-RU" b="1" dirty="0" smtClean="0"/>
          </a:p>
          <a:p>
            <a:r>
              <a:rPr lang="kk-KZ" dirty="0" smtClean="0"/>
              <a:t>1) </a:t>
            </a:r>
            <a:r>
              <a:rPr lang="kk-KZ" dirty="0">
                <a:solidFill>
                  <a:prstClr val="black"/>
                </a:solidFill>
              </a:rPr>
              <a:t>Шеміршекті балықтардың </a:t>
            </a:r>
            <a:r>
              <a:rPr lang="kk-KZ" dirty="0" smtClean="0"/>
              <a:t>жалпы құрылысы;</a:t>
            </a:r>
          </a:p>
          <a:p>
            <a:r>
              <a:rPr lang="kk-KZ" dirty="0" smtClean="0"/>
              <a:t>2) Шеміршекті балықтардың плокоидты препараты;</a:t>
            </a:r>
            <a:endParaRPr lang="ru-RU" dirty="0" smtClean="0"/>
          </a:p>
          <a:p>
            <a:r>
              <a:rPr lang="kk-KZ" dirty="0" smtClean="0"/>
              <a:t>2. </a:t>
            </a:r>
            <a:r>
              <a:rPr lang="kk-KZ" b="1" dirty="0" smtClean="0"/>
              <a:t>Оқулықтар:</a:t>
            </a:r>
            <a:endParaRPr lang="ru-RU" b="1" dirty="0" smtClean="0"/>
          </a:p>
          <a:p>
            <a:r>
              <a:rPr lang="kk-KZ" dirty="0" smtClean="0"/>
              <a:t>1. </a:t>
            </a:r>
            <a:r>
              <a:rPr lang="kk-KZ" dirty="0"/>
              <a:t>Есжанов Б.Е., Сапарғалиева Н.С. Зоология. 2 бөлім. Омыртқалылар зоологиясы. Алматы: Қазақ университеті, 2014. – 356 б.</a:t>
            </a:r>
          </a:p>
          <a:p>
            <a:r>
              <a:rPr lang="kk-KZ" dirty="0" smtClean="0"/>
              <a:t>2. Практикум по зоологии позвоночных</a:t>
            </a:r>
            <a:endParaRPr lang="ru-RU" dirty="0" smtClean="0"/>
          </a:p>
          <a:p>
            <a:pPr algn="ctr">
              <a:buNone/>
            </a:pPr>
            <a:r>
              <a:rPr lang="kk-KZ" b="1" dirty="0" smtClean="0"/>
              <a:t>ІV. Құрал-саймандар:</a:t>
            </a:r>
            <a:endParaRPr lang="ru-RU" dirty="0" smtClean="0"/>
          </a:p>
          <a:p>
            <a:r>
              <a:rPr lang="kk-KZ" dirty="0" smtClean="0"/>
              <a:t>1) Микроскоп;</a:t>
            </a:r>
            <a:endParaRPr lang="ru-RU" dirty="0" smtClean="0"/>
          </a:p>
          <a:p>
            <a:r>
              <a:rPr lang="kk-KZ" dirty="0" smtClean="0"/>
              <a:t>2) Лупа.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Хордалылардың систематикасы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418288"/>
          <a:ext cx="9143999" cy="5697824"/>
        </p:xfrm>
        <a:graphic>
          <a:graphicData uri="http://schemas.openxmlformats.org/drawingml/2006/table">
            <a:tbl>
              <a:tblPr/>
              <a:tblGrid>
                <a:gridCol w="2963332"/>
                <a:gridCol w="405511"/>
                <a:gridCol w="173728"/>
                <a:gridCol w="2407572"/>
                <a:gridCol w="533782"/>
                <a:gridCol w="2660074"/>
              </a:tblGrid>
              <a:tr h="60960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</a:t>
                      </a:r>
                      <a:r>
                        <a:rPr lang="ru-RU" sz="2400" b="1" i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Chordata</a:t>
                      </a:r>
                      <a:endParaRPr lang="ru-RU" sz="2400" b="1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25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57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Tunicata, seu Urochordata </a:t>
                      </a: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Қабықтылар не </a:t>
                      </a:r>
                      <a:r>
                        <a:rPr lang="kk-KZ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Құйрықхордалылар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i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кластары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Ascidia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Salpae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Appendicularia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kk-KZ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Acrania </a:t>
                      </a: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Бассүйексіздер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класы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i="0" dirty="0" err="1" smtClean="0"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Cephalochordata</a:t>
                      </a:r>
                      <a:endParaRPr lang="ru-RU" sz="2000" i="0" dirty="0"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kk-KZ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Craniota</a:t>
                      </a: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, seu Vertebrata </a:t>
                      </a: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kk-KZ" sz="2400" dirty="0">
                          <a:latin typeface="Times New Roman"/>
                          <a:ea typeface="Times New Roman"/>
                          <a:cs typeface="Times New Roman"/>
                        </a:rPr>
                        <a:t>Бассүйектілер не </a:t>
                      </a:r>
                      <a:r>
                        <a:rPr lang="kk-KZ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Омыртқалылар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бөлімдері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Agnatha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Gnathostomata</a:t>
                      </a:r>
                      <a:endParaRPr lang="ru-RU" sz="20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9" name="Прямая со стрелкой 8"/>
          <p:cNvCxnSpPr/>
          <p:nvPr/>
        </p:nvCxnSpPr>
        <p:spPr>
          <a:xfrm>
            <a:off x="5334000" y="2438400"/>
            <a:ext cx="2438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600200" y="2362200"/>
            <a:ext cx="24384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724400" y="2362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852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kk-KZ" b="1" dirty="0" smtClean="0"/>
              <a:t>Тип Сhordata</a:t>
            </a:r>
            <a:endParaRPr lang="ru-RU" dirty="0" smtClean="0"/>
          </a:p>
          <a:p>
            <a:pPr algn="ctr">
              <a:buNone/>
            </a:pPr>
            <a:r>
              <a:rPr lang="kk-KZ" b="1" dirty="0" smtClean="0"/>
              <a:t>Т/тармағы Vertebrata</a:t>
            </a:r>
            <a:endParaRPr lang="ru-RU" dirty="0" smtClean="0"/>
          </a:p>
          <a:p>
            <a:pPr algn="ctr">
              <a:buNone/>
            </a:pPr>
            <a:r>
              <a:rPr lang="kk-KZ" b="1" dirty="0" smtClean="0"/>
              <a:t>Жақтылар бөлім – Gnathostomata </a:t>
            </a:r>
            <a:endParaRPr lang="ru-RU" dirty="0" smtClean="0"/>
          </a:p>
          <a:p>
            <a:pPr algn="ctr">
              <a:buNone/>
            </a:pPr>
            <a:r>
              <a:rPr lang="kk-KZ" dirty="0" smtClean="0"/>
              <a:t>Бұл бөлім 2 кл үстіне жіктеледі:</a:t>
            </a:r>
            <a:endParaRPr lang="ru-RU" dirty="0" smtClean="0"/>
          </a:p>
          <a:p>
            <a:pPr algn="ctr">
              <a:buNone/>
            </a:pPr>
            <a:r>
              <a:rPr lang="kk-KZ" b="1" dirty="0" smtClean="0"/>
              <a:t>кл/үсті Pisces – Балықтар: </a:t>
            </a:r>
            <a:endParaRPr lang="ru-RU" dirty="0" smtClean="0"/>
          </a:p>
          <a:p>
            <a:pPr algn="ctr">
              <a:buNone/>
            </a:pPr>
            <a:r>
              <a:rPr lang="kk-KZ" dirty="0" smtClean="0"/>
              <a:t>1 кл. Chondrichthyes – Шеміршекті балықтар</a:t>
            </a:r>
            <a:endParaRPr lang="ru-RU" dirty="0" smtClean="0"/>
          </a:p>
          <a:p>
            <a:pPr algn="ctr">
              <a:buNone/>
            </a:pPr>
            <a:r>
              <a:rPr lang="kk-KZ" dirty="0" smtClean="0"/>
              <a:t>2 кл. Osteichthyes – Сүйекті балықтар</a:t>
            </a:r>
          </a:p>
          <a:p>
            <a:pPr algn="ctr">
              <a:buNone/>
            </a:pPr>
            <a:r>
              <a:rPr lang="kk-KZ" b="1" cap="all" dirty="0" smtClean="0"/>
              <a:t>Қазіргі Шеміршекті балықтар класының систематикасы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          </a:t>
            </a:r>
            <a:r>
              <a:rPr lang="x-none" dirty="0" smtClean="0"/>
              <a:t>Қазіргі кездегі шеміршекті балықтардың дене мөлшері </a:t>
            </a:r>
            <a:r>
              <a:rPr lang="kk-KZ" dirty="0" smtClean="0"/>
              <a:t>ә</a:t>
            </a:r>
            <a:r>
              <a:rPr lang="x-none" dirty="0" smtClean="0"/>
              <a:t>ртүрлі болып келеді. Мысалы</a:t>
            </a:r>
            <a:r>
              <a:rPr lang="kk-KZ" dirty="0" smtClean="0"/>
              <a:t>,</a:t>
            </a:r>
            <a:r>
              <a:rPr lang="x-none" dirty="0" smtClean="0"/>
              <a:t> денесінің ұзындығы 15 </a:t>
            </a:r>
            <a:r>
              <a:rPr lang="x-none" i="1" dirty="0" smtClean="0"/>
              <a:t>см</a:t>
            </a:r>
            <a:r>
              <a:rPr lang="x-none" dirty="0" smtClean="0"/>
              <a:t> ғана болатын (скат) ұсақ түрлері</a:t>
            </a:r>
            <a:r>
              <a:rPr lang="kk-KZ" dirty="0" smtClean="0"/>
              <a:t>-</a:t>
            </a:r>
            <a:r>
              <a:rPr lang="x-none" dirty="0" smtClean="0"/>
              <a:t> мен бірге дене мөлшері 15-20 </a:t>
            </a:r>
            <a:r>
              <a:rPr lang="x-none" i="1" dirty="0" smtClean="0"/>
              <a:t>метрге</a:t>
            </a:r>
            <a:r>
              <a:rPr lang="x-none" dirty="0" smtClean="0"/>
              <a:t> дейінгі (акула) алыптары да кездеседі. Шеміршекті балықтардың осы кезде 600-730-ға жуық түрі белгілі. Бұлар 2 класс тармағына</a:t>
            </a:r>
            <a:r>
              <a:rPr lang="kk-KZ" dirty="0" smtClean="0"/>
              <a:t>,</a:t>
            </a:r>
            <a:r>
              <a:rPr lang="x-none" dirty="0" smtClean="0"/>
              <a:t> 14 отрядка топтастырылған. </a:t>
            </a:r>
            <a:endParaRPr lang="ru-RU" dirty="0" smtClean="0"/>
          </a:p>
          <a:p>
            <a:pPr algn="ctr">
              <a:buNone/>
            </a:pPr>
            <a:r>
              <a:rPr lang="kk-KZ" sz="3500" b="1" dirty="0" smtClean="0"/>
              <a:t>Акулалар отрядүсті </a:t>
            </a:r>
            <a:r>
              <a:rPr lang="kk-KZ" sz="3500" i="1" dirty="0" smtClean="0"/>
              <a:t>– </a:t>
            </a:r>
            <a:r>
              <a:rPr lang="kk-KZ" sz="3500" b="1" dirty="0" smtClean="0"/>
              <a:t>Selachomorpha</a:t>
            </a:r>
            <a:endParaRPr lang="ru-RU" sz="3500" b="1" dirty="0" smtClean="0"/>
          </a:p>
          <a:p>
            <a:r>
              <a:rPr lang="kk-KZ" sz="3500" dirty="0" smtClean="0"/>
              <a:t>Плащты акулалар отряды – Chlamydoselachiformes</a:t>
            </a:r>
            <a:endParaRPr lang="ru-RU" sz="3500" dirty="0" smtClean="0"/>
          </a:p>
          <a:p>
            <a:r>
              <a:rPr lang="kk-KZ" sz="3500" dirty="0" smtClean="0"/>
              <a:t>Көп желбезекті акулалар отряды –  Hexanchiformes</a:t>
            </a:r>
            <a:endParaRPr lang="ru-RU" sz="3500" dirty="0" smtClean="0"/>
          </a:p>
          <a:p>
            <a:r>
              <a:rPr lang="kk-KZ" sz="3500" dirty="0" smtClean="0"/>
              <a:t>Түрлі тісті акулалар отряды – Heterodontiformes</a:t>
            </a:r>
            <a:endParaRPr lang="ru-RU" sz="3500" dirty="0" smtClean="0"/>
          </a:p>
          <a:p>
            <a:r>
              <a:rPr lang="kk-KZ" sz="3500" dirty="0" smtClean="0"/>
              <a:t>Ламнатәрізді акулалар отряды – Lamniformes</a:t>
            </a:r>
            <a:endParaRPr lang="ru-RU" sz="3500" dirty="0" smtClean="0"/>
          </a:p>
          <a:p>
            <a:r>
              <a:rPr lang="kk-KZ" sz="3500" dirty="0" smtClean="0"/>
              <a:t>Ара тісті акулалар отряды – Carcharhiniformes</a:t>
            </a:r>
            <a:endParaRPr lang="ru-RU" sz="3500" dirty="0" smtClean="0"/>
          </a:p>
          <a:p>
            <a:r>
              <a:rPr lang="kk-KZ" sz="3500" dirty="0" smtClean="0"/>
              <a:t>Катрантәрізді акулалар отряды –  Squaliformes</a:t>
            </a:r>
            <a:endParaRPr lang="ru-RU" sz="3500" dirty="0" smtClean="0"/>
          </a:p>
          <a:p>
            <a:r>
              <a:rPr lang="kk-KZ" sz="3500" dirty="0" smtClean="0"/>
              <a:t>Ара мұрынды акулалар отряды –  Pristiophoriformes</a:t>
            </a:r>
            <a:endParaRPr lang="ru-RU" sz="3500" dirty="0" smtClean="0"/>
          </a:p>
          <a:p>
            <a:r>
              <a:rPr lang="kk-KZ" sz="3500" dirty="0" smtClean="0"/>
              <a:t>Скватинтәрізді  акулалар (Теңіз періштелері) отряды – </a:t>
            </a:r>
            <a:endParaRPr lang="ru-RU" sz="3500" dirty="0" smtClean="0"/>
          </a:p>
          <a:p>
            <a:r>
              <a:rPr lang="kk-KZ" sz="3500" dirty="0" smtClean="0"/>
              <a:t>Squatiniformes</a:t>
            </a:r>
            <a:endParaRPr lang="ru-RU" sz="3500" dirty="0" smtClean="0"/>
          </a:p>
          <a:p>
            <a:pPr algn="ctr">
              <a:buNone/>
            </a:pPr>
            <a:r>
              <a:rPr lang="kk-KZ" sz="3500" b="1" i="1" dirty="0" smtClean="0"/>
              <a:t>Скаттар отрядүсті </a:t>
            </a:r>
            <a:r>
              <a:rPr lang="kk-KZ" sz="3500" i="1" dirty="0" smtClean="0"/>
              <a:t>– </a:t>
            </a:r>
            <a:r>
              <a:rPr lang="kk-KZ" sz="3500" b="1" dirty="0" smtClean="0"/>
              <a:t>Batomorpha</a:t>
            </a:r>
            <a:endParaRPr lang="ru-RU" sz="3500" b="1" dirty="0" smtClean="0"/>
          </a:p>
          <a:p>
            <a:r>
              <a:rPr lang="kk-KZ" sz="3500" dirty="0" smtClean="0"/>
              <a:t>Аратұмсықты скаттар отряды –  Pristiformes</a:t>
            </a:r>
            <a:endParaRPr lang="ru-RU" sz="3500" dirty="0" smtClean="0"/>
          </a:p>
          <a:p>
            <a:r>
              <a:rPr lang="kk-KZ" sz="3500" dirty="0" smtClean="0"/>
              <a:t>Рохлетәрізді скаттар отряды – Rhinobatiformes</a:t>
            </a:r>
            <a:endParaRPr lang="ru-RU" sz="3500" dirty="0" smtClean="0"/>
          </a:p>
          <a:p>
            <a:r>
              <a:rPr lang="kk-KZ" sz="3500" dirty="0" smtClean="0"/>
              <a:t>Ромбытәрізді (Ромбы денелі) скаттар отряды – Rajiformes</a:t>
            </a:r>
            <a:endParaRPr lang="ru-RU" sz="3500" dirty="0" smtClean="0"/>
          </a:p>
          <a:p>
            <a:r>
              <a:rPr lang="kk-KZ" sz="3500" dirty="0" smtClean="0"/>
              <a:t>Орляктәрізді (Шаншарқұйрықты) скаттар отряды –</a:t>
            </a:r>
            <a:endParaRPr lang="ru-RU" sz="3500" dirty="0" smtClean="0"/>
          </a:p>
          <a:p>
            <a:r>
              <a:rPr lang="kk-KZ" sz="3500" dirty="0" smtClean="0"/>
              <a:t>Myliobatiformes</a:t>
            </a:r>
            <a:endParaRPr lang="ru-RU" sz="3500" dirty="0" smtClean="0"/>
          </a:p>
          <a:p>
            <a:r>
              <a:rPr lang="kk-KZ" sz="3500" dirty="0" smtClean="0"/>
              <a:t>Гнюсотәрізді (Электрлі) скаттар отряды – Torpediniformes</a:t>
            </a:r>
            <a:endParaRPr lang="ru-RU" sz="3500" dirty="0" smtClean="0"/>
          </a:p>
          <a:p>
            <a:pPr algn="ctr">
              <a:buNone/>
            </a:pPr>
            <a:r>
              <a:rPr lang="kk-KZ" sz="3500" b="1" dirty="0" smtClean="0"/>
              <a:t>Бүтінбастылар кластармағы – Holocephali</a:t>
            </a:r>
            <a:endParaRPr lang="ru-RU" sz="3500" dirty="0" smtClean="0"/>
          </a:p>
          <a:p>
            <a:r>
              <a:rPr lang="kk-KZ" sz="3500" dirty="0" smtClean="0"/>
              <a:t>Химератәрізділер отряды – Chimaeriformes</a:t>
            </a:r>
            <a:endParaRPr lang="ru-RU" sz="3500" dirty="0" smtClean="0"/>
          </a:p>
          <a:p>
            <a:pPr>
              <a:buNone/>
            </a:pPr>
            <a:r>
              <a:rPr lang="kk-KZ" dirty="0" smtClean="0"/>
              <a:t>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363272" cy="61926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ЖҮЙЕЛІГІ</a:t>
            </a:r>
          </a:p>
          <a:p>
            <a:pPr marL="0" indent="0" algn="ctr">
              <a:buNone/>
            </a:pP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kk-KZ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Тип Сhordata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kk-KZ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Т/тармағы Vertebrata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kk-KZ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Жақтылар бөлім – Gnathostomata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kk-KZ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Бұл бөлім 2 кл үстіне жіктеледі: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kk-KZ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кл/үсті Pisces – Балықтар: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kk-KZ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кл. Chondrichthyes – Шеміршекті </a:t>
            </a:r>
            <a:r>
              <a:rPr lang="kk-KZ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балықтар</a:t>
            </a:r>
          </a:p>
          <a:p>
            <a:pPr>
              <a:buNone/>
            </a:pP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x-none" sz="2800" smtClean="0">
                <a:latin typeface="Times New Roman" pitchFamily="18" charset="0"/>
                <a:cs typeface="Times New Roman" pitchFamily="18" charset="0"/>
              </a:rPr>
              <a:t>Шеміршекті </a:t>
            </a:r>
            <a:r>
              <a:rPr lang="x-none" sz="2800">
                <a:latin typeface="Times New Roman" pitchFamily="18" charset="0"/>
                <a:cs typeface="Times New Roman" pitchFamily="18" charset="0"/>
              </a:rPr>
              <a:t>балықтардың осы кезде 600-730-ға жуық түрі белгілі. Бұлар 2 класс тармағына</a:t>
            </a:r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x-none" sz="2800">
                <a:latin typeface="Times New Roman" pitchFamily="18" charset="0"/>
                <a:cs typeface="Times New Roman" pitchFamily="18" charset="0"/>
              </a:rPr>
              <a:t> 14 отрядка топтастырылған. </a:t>
            </a:r>
            <a:endParaRPr lang="kk-KZ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r>
              <a:rPr lang="kk-KZ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Акулалар отрядүсті </a:t>
            </a:r>
            <a:r>
              <a:rPr lang="kk-KZ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Selachomorpha</a:t>
            </a:r>
          </a:p>
          <a:p>
            <a:pPr lvl="0" algn="ctr">
              <a:buNone/>
            </a:pPr>
            <a:r>
              <a:rPr lang="kk-KZ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Скаттар отрядүсті </a:t>
            </a:r>
            <a:r>
              <a:rPr lang="kk-KZ" sz="28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kk-KZ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Batomorpha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buNone/>
            </a:pP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244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ТАПСЫРМА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kk-KZ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Шеміршекті балықтардың плакоидты </a:t>
            </a:r>
            <a:r>
              <a:rPr lang="kk-KZ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қабыршағының суретін салу</a:t>
            </a:r>
          </a:p>
          <a:p>
            <a:pPr algn="just"/>
            <a:r>
              <a:rPr lang="kk-KZ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Акуланың сыртқы және ішкі құрылысы</a:t>
            </a:r>
            <a:endParaRPr lang="kk-KZ" sz="4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Жалпы қаңқасының және бас қаңқасының суретін салу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094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kk-KZ" sz="28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Шеміршекті балықтардың құрылым ерекшеліктері</a:t>
            </a:r>
          </a:p>
          <a:p>
            <a:pPr algn="just"/>
            <a:endParaRPr lang="kk-K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Пішіні. 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Ұзарған, торпедотәрізді, арқа – құрсақ жағынан жалпақ.</a:t>
            </a:r>
          </a:p>
          <a:p>
            <a:pPr algn="just"/>
            <a:endParaRPr lang="kk-KZ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Тері жамылғысы. 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Терісі екі қабаттан – 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эпидермис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 және 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дерма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 қабаттарынан тұрады. 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Эпидермисі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 көп қатарлы, бір клеткалы сілемейлі бездерге бай, яғни суда жүзгенде үйкелісті азайтуға көмектеседі. 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Дерма 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қабатының туындысы 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плакоидты қабыршақ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. Ол сыртқы 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эмаль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, оның астында жатқан </a:t>
            </a:r>
            <a:r>
              <a:rPr lang="kk-KZ" sz="2200" b="1" dirty="0" smtClean="0">
                <a:latin typeface="Times New Roman" pitchFamily="18" charset="0"/>
                <a:cs typeface="Times New Roman" pitchFamily="18" charset="0"/>
              </a:rPr>
              <a:t>дентиннен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 тұрады. Дентиннің асты қуыс, оны 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пульпа 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деп атайды. Шеміршекті балықтардың жақтарындағы майда тістері – </a:t>
            </a:r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плакоидты қабыршақтардың 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түрі өзгерген формасы болып табылады.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2200" b="1" i="1" dirty="0" smtClean="0">
                <a:latin typeface="Times New Roman" pitchFamily="18" charset="0"/>
                <a:cs typeface="Times New Roman" pitchFamily="18" charset="0"/>
              </a:rPr>
              <a:t>Бұлшық ет жүйесі </a:t>
            </a:r>
            <a:r>
              <a:rPr lang="kk-KZ" sz="2200" i="1" dirty="0" smtClean="0">
                <a:latin typeface="Times New Roman" pitchFamily="18" charset="0"/>
                <a:cs typeface="Times New Roman" pitchFamily="18" charset="0"/>
              </a:rPr>
              <a:t>– миомерлерден және оларды бөліп тұратын жақсы дамыған миосептадан тұрады. </a:t>
            </a: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8615394" cy="428628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4287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Шеміршекті балықтардың плакоидты қабыршағы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000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kk-KZ" dirty="0" smtClean="0"/>
              <a:t>Қаңқа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32861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kk-KZ" sz="3400" dirty="0" smtClean="0"/>
              <a:t>краниальды;</a:t>
            </a:r>
          </a:p>
          <a:p>
            <a:r>
              <a:rPr lang="kk-KZ" sz="3400" dirty="0" smtClean="0"/>
              <a:t> посткраниальды болып бөлінеді. </a:t>
            </a:r>
          </a:p>
          <a:p>
            <a:pPr>
              <a:buNone/>
            </a:pPr>
            <a:r>
              <a:rPr lang="kk-KZ" sz="3400" dirty="0" smtClean="0"/>
              <a:t>          </a:t>
            </a:r>
            <a:r>
              <a:rPr lang="kk-KZ" sz="3400" b="1" dirty="0" smtClean="0"/>
              <a:t>Краниальды қаңқа:</a:t>
            </a:r>
          </a:p>
          <a:p>
            <a:pPr>
              <a:buNone/>
            </a:pPr>
            <a:r>
              <a:rPr lang="kk-KZ" sz="3400" dirty="0" smtClean="0"/>
              <a:t> – нейрокраниумнен; </a:t>
            </a:r>
          </a:p>
          <a:p>
            <a:pPr>
              <a:buFontTx/>
              <a:buChar char="-"/>
            </a:pPr>
            <a:r>
              <a:rPr lang="kk-KZ" sz="3400" dirty="0" smtClean="0"/>
              <a:t>спланхнокраниумнен тұрады. </a:t>
            </a:r>
          </a:p>
          <a:p>
            <a:pPr>
              <a:buNone/>
            </a:pPr>
            <a:r>
              <a:rPr lang="kk-KZ" sz="3400" dirty="0" smtClean="0"/>
              <a:t>             Нейрокраниум не ми сауыты миды тұтастай қоршап жатады:</a:t>
            </a:r>
          </a:p>
          <a:p>
            <a:pPr>
              <a:buFontTx/>
              <a:buChar char="-"/>
            </a:pPr>
            <a:r>
              <a:rPr lang="kk-KZ" sz="3400" dirty="0" smtClean="0"/>
              <a:t>иіс-сезу капсуласы, </a:t>
            </a:r>
          </a:p>
          <a:p>
            <a:pPr>
              <a:buFontTx/>
              <a:buChar char="-"/>
            </a:pPr>
            <a:r>
              <a:rPr lang="kk-KZ" sz="3400" dirty="0" smtClean="0"/>
              <a:t>көз шарасы және </a:t>
            </a:r>
          </a:p>
          <a:p>
            <a:pPr>
              <a:buFontTx/>
              <a:buChar char="-"/>
            </a:pPr>
            <a:r>
              <a:rPr lang="kk-KZ" sz="3400" dirty="0" smtClean="0"/>
              <a:t>есту капсуласы деп аталатын бөлімдерге жіктелген.</a:t>
            </a:r>
          </a:p>
          <a:p>
            <a:pPr>
              <a:buNone/>
            </a:pPr>
            <a:r>
              <a:rPr lang="kk-KZ" sz="3400" dirty="0" smtClean="0"/>
              <a:t>          Ми сауытының типі – </a:t>
            </a:r>
            <a:r>
              <a:rPr lang="kk-KZ" sz="3400" b="1" dirty="0" smtClean="0"/>
              <a:t>платибазальды</a:t>
            </a:r>
            <a:r>
              <a:rPr lang="kk-KZ" sz="3400" dirty="0" smtClean="0"/>
              <a:t>, яғни мидың алдыңғы бөлімдері көз шарасының алдына қарай орналасқан, түбі – жалпақ. </a:t>
            </a:r>
          </a:p>
          <a:p>
            <a:pPr>
              <a:buNone/>
            </a:pPr>
            <a:r>
              <a:rPr lang="kk-KZ" sz="3400" dirty="0" smtClean="0"/>
              <a:t>           Көптеген басқа омыртқалыларда ми сауытының типі –</a:t>
            </a:r>
            <a:r>
              <a:rPr lang="en-US" sz="3400" dirty="0" smtClean="0"/>
              <a:t> </a:t>
            </a:r>
            <a:r>
              <a:rPr lang="kk-KZ" sz="3400" b="1" dirty="0" smtClean="0"/>
              <a:t>тропибазальды</a:t>
            </a:r>
            <a:r>
              <a:rPr lang="kk-KZ" sz="3400" dirty="0" smtClean="0"/>
              <a:t>, яғни түбі –жіңішке, ми көз шарасының артына қарай орналасқан. </a:t>
            </a:r>
            <a:endParaRPr lang="ru-RU" sz="3400" dirty="0" smtClean="0"/>
          </a:p>
          <a:p>
            <a:endParaRPr lang="ru-RU" dirty="0"/>
          </a:p>
        </p:txBody>
      </p:sp>
      <p:pic>
        <p:nvPicPr>
          <p:cNvPr id="4" name="Рисунок 3" descr="04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786190"/>
            <a:ext cx="5512435" cy="1638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dirty="0" smtClean="0"/>
              <a:t>1 - омыртқалар, 2 – жоғарғы доғалар, 3 – төменгі доғалар, 4 – қабырғалар, 5 – ми сауыты, </a:t>
            </a:r>
          </a:p>
          <a:p>
            <a:pPr algn="just"/>
            <a:r>
              <a:rPr lang="kk-KZ" dirty="0" smtClean="0"/>
              <a:t>6 – иіс-сезу қапшығы, 7 – есту қапшығы, 8 – желбезек доғасы, 9 – тіласты доғасы, </a:t>
            </a:r>
          </a:p>
          <a:p>
            <a:pPr algn="just"/>
            <a:r>
              <a:rPr lang="kk-KZ" dirty="0" smtClean="0"/>
              <a:t>10 – таңдай-шаршы шеміршек, 11 – Меккель шеміршегі, 12 – радиалиялар, 13 – иық белдеуі,  14 – жамбас белдеуі, 15 – базалиялар.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1577</Words>
  <Application>Microsoft Office PowerPoint</Application>
  <PresentationFormat>Экран (4:3)</PresentationFormat>
  <Paragraphs>150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Office Theme</vt:lpstr>
      <vt:lpstr> №2. Зертханалық сабақ: Шеміршекті балықтардың сыртқы және ішкі құрылым ерекшеліктері. Қаңқасы </vt:lpstr>
      <vt:lpstr>Презентация PowerPoint</vt:lpstr>
      <vt:lpstr>Хордалылардың систематикасы</vt:lpstr>
      <vt:lpstr>Презентация PowerPoint</vt:lpstr>
      <vt:lpstr>Презентация PowerPoint</vt:lpstr>
      <vt:lpstr>ТАПСЫРМА</vt:lpstr>
      <vt:lpstr>Презентация PowerPoint</vt:lpstr>
      <vt:lpstr>Шеміршекті балықтардың плакоидты қабыршағы</vt:lpstr>
      <vt:lpstr>Қаңқа</vt:lpstr>
      <vt:lpstr>Бас қаңқасы</vt:lpstr>
      <vt:lpstr>Презентация PowerPoint</vt:lpstr>
      <vt:lpstr>Презентация PowerPoint</vt:lpstr>
      <vt:lpstr>Акуланың сыртқы және ішкі құрылысы</vt:lpstr>
      <vt:lpstr>Акуланың қантасымалдау жүйесінің үлгісі  (ақ түспен – артерия қантамырлары, қара түспен – вена қантамырлары көрсетілген)</vt:lpstr>
      <vt:lpstr>Акуланың зәр-жыныс жүйесінің сызбанұсқасы</vt:lpstr>
      <vt:lpstr>Жүйке жүйесі</vt:lpstr>
      <vt:lpstr>Шеміршекті балықтардың маңызы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19-20 зертханалық сабақтар: Шеміршекті балықтардың сыртқы және ішкі құрылым ерекшеліктері. Қаңқасы </dc:title>
  <dc:creator>Мусабеков Кылышбай</dc:creator>
  <cp:lastModifiedBy>77024696906</cp:lastModifiedBy>
  <cp:revision>43</cp:revision>
  <cp:lastPrinted>2018-10-26T04:31:24Z</cp:lastPrinted>
  <dcterms:created xsi:type="dcterms:W3CDTF">2016-01-06T05:20:03Z</dcterms:created>
  <dcterms:modified xsi:type="dcterms:W3CDTF">2023-09-16T07:53:32Z</dcterms:modified>
</cp:coreProperties>
</file>